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3" r:id="rId13"/>
    <p:sldId id="272" r:id="rId14"/>
    <p:sldId id="267" r:id="rId15"/>
    <p:sldId id="268" r:id="rId16"/>
    <p:sldId id="269" r:id="rId17"/>
    <p:sldId id="270" r:id="rId18"/>
    <p:sldId id="271" r:id="rId19"/>
    <p:sldId id="275" r:id="rId2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44" autoAdjust="0"/>
    <p:restoredTop sz="94660"/>
  </p:normalViewPr>
  <p:slideViewPr>
    <p:cSldViewPr snapToGrid="0">
      <p:cViewPr>
        <p:scale>
          <a:sx n="100" d="100"/>
          <a:sy n="100" d="100"/>
        </p:scale>
        <p:origin x="1288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25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="" xmlns:a16="http://schemas.microsoft.com/office/drawing/2014/main" id="{66C80362-BECB-4B49-87A8-60F7FD272B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="" xmlns:a16="http://schemas.microsoft.com/office/drawing/2014/main" id="{E40C2954-7F15-43C2-A060-DC76002562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="" xmlns:a16="http://schemas.microsoft.com/office/drawing/2014/main" id="{84C194E6-8795-4F90-B551-E88084345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851D2-5E60-478C-8E43-B334D866FC3B}" type="datetimeFigureOut">
              <a:rPr lang="it-IT" smtClean="0"/>
              <a:t>28/06/17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="" xmlns:a16="http://schemas.microsoft.com/office/drawing/2014/main" id="{78C5E436-FD1A-43D0-A9D2-8CC494B93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="" xmlns:a16="http://schemas.microsoft.com/office/drawing/2014/main" id="{8ADB129B-E869-484C-9462-259B1E268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A3A9B-603D-416F-B133-90B2ADB5B999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5020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="" xmlns:a16="http://schemas.microsoft.com/office/drawing/2014/main" id="{741E46EE-FD1B-4BBB-94A7-899C33F3D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="" xmlns:a16="http://schemas.microsoft.com/office/drawing/2014/main" id="{45EEC493-A843-4F27-A2BA-3DB2F73261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="" xmlns:a16="http://schemas.microsoft.com/office/drawing/2014/main" id="{5E6136BC-1F35-4E7C-B963-6DF97E1D9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851D2-5E60-478C-8E43-B334D866FC3B}" type="datetimeFigureOut">
              <a:rPr lang="it-IT" smtClean="0"/>
              <a:t>28/06/17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="" xmlns:a16="http://schemas.microsoft.com/office/drawing/2014/main" id="{78F77125-5604-49E0-9DED-A30B33BA6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="" xmlns:a16="http://schemas.microsoft.com/office/drawing/2014/main" id="{A0B15D9C-44E8-4E4F-A6AD-3B311CCC2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A3A9B-603D-416F-B133-90B2ADB5B999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1641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="" xmlns:a16="http://schemas.microsoft.com/office/drawing/2014/main" id="{5BAE5285-B926-4193-9ACD-0C3D87ACEB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="" xmlns:a16="http://schemas.microsoft.com/office/drawing/2014/main" id="{BD276007-F2C1-49D8-89D6-125FD2459C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="" xmlns:a16="http://schemas.microsoft.com/office/drawing/2014/main" id="{8E4E935D-C4B1-417F-A763-C0E579426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851D2-5E60-478C-8E43-B334D866FC3B}" type="datetimeFigureOut">
              <a:rPr lang="it-IT" smtClean="0"/>
              <a:t>28/06/17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="" xmlns:a16="http://schemas.microsoft.com/office/drawing/2014/main" id="{FC0C8CAE-09D0-415B-BECC-679E4AD8A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="" xmlns:a16="http://schemas.microsoft.com/office/drawing/2014/main" id="{C929D368-04A3-4EEB-BA0D-D287F23B2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A3A9B-603D-416F-B133-90B2ADB5B999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5694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="" xmlns:a16="http://schemas.microsoft.com/office/drawing/2014/main" id="{12330714-307E-43E5-939D-08A832482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="" xmlns:a16="http://schemas.microsoft.com/office/drawing/2014/main" id="{AF0D7BA8-F953-4DAC-A7AC-43CD64C44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="" xmlns:a16="http://schemas.microsoft.com/office/drawing/2014/main" id="{3DE7302B-7900-45AA-936E-225EEB50F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851D2-5E60-478C-8E43-B334D866FC3B}" type="datetimeFigureOut">
              <a:rPr lang="it-IT" smtClean="0"/>
              <a:t>28/06/17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="" xmlns:a16="http://schemas.microsoft.com/office/drawing/2014/main" id="{3BC19C4E-BA2E-47FC-949B-FA6873A77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="" xmlns:a16="http://schemas.microsoft.com/office/drawing/2014/main" id="{4AB29DC6-3FF5-4C4A-AAD5-583F574EC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A3A9B-603D-416F-B133-90B2ADB5B999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92364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="" xmlns:a16="http://schemas.microsoft.com/office/drawing/2014/main" id="{7898455E-3333-4FA7-A377-6C3A10DE5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="" xmlns:a16="http://schemas.microsoft.com/office/drawing/2014/main" id="{69C0D9FE-0F41-4770-9DD6-972EFEF13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="" xmlns:a16="http://schemas.microsoft.com/office/drawing/2014/main" id="{134FB452-68FE-49EC-851F-93E9969DF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851D2-5E60-478C-8E43-B334D866FC3B}" type="datetimeFigureOut">
              <a:rPr lang="it-IT" smtClean="0"/>
              <a:t>28/06/17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="" xmlns:a16="http://schemas.microsoft.com/office/drawing/2014/main" id="{A86CEE70-246B-4CC2-A2B5-70892B90F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="" xmlns:a16="http://schemas.microsoft.com/office/drawing/2014/main" id="{D36004F4-E9EB-4FDE-966C-9F7F944B4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A3A9B-603D-416F-B133-90B2ADB5B999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4294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="" xmlns:a16="http://schemas.microsoft.com/office/drawing/2014/main" id="{E96EB0A2-72F1-4014-A936-271EF71CA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="" xmlns:a16="http://schemas.microsoft.com/office/drawing/2014/main" id="{2A2B7707-7C97-43E3-917F-B274D91926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="" xmlns:a16="http://schemas.microsoft.com/office/drawing/2014/main" id="{13F201DA-A979-4CA9-A736-9AF1939E56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="" xmlns:a16="http://schemas.microsoft.com/office/drawing/2014/main" id="{80770F41-631B-40B7-BF09-E246B703A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851D2-5E60-478C-8E43-B334D866FC3B}" type="datetimeFigureOut">
              <a:rPr lang="it-IT" smtClean="0"/>
              <a:t>28/06/17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="" xmlns:a16="http://schemas.microsoft.com/office/drawing/2014/main" id="{F1A147F0-6BE4-433A-82D4-E7D57BE80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="" xmlns:a16="http://schemas.microsoft.com/office/drawing/2014/main" id="{06774B6C-D43C-4EE8-8D73-85FA22BE6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A3A9B-603D-416F-B133-90B2ADB5B999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5654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="" xmlns:a16="http://schemas.microsoft.com/office/drawing/2014/main" id="{7FFE5E16-82B7-411C-B010-B567A24D4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="" xmlns:a16="http://schemas.microsoft.com/office/drawing/2014/main" id="{30655829-9CE7-4600-863D-F23E124F1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="" xmlns:a16="http://schemas.microsoft.com/office/drawing/2014/main" id="{6249133A-1611-4EEF-94D7-0CAC1B292E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="" xmlns:a16="http://schemas.microsoft.com/office/drawing/2014/main" id="{BBC87EF4-B111-489F-808F-FCCD00B270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="" xmlns:a16="http://schemas.microsoft.com/office/drawing/2014/main" id="{507F7713-1227-4110-9747-4B30A1CB63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="" xmlns:a16="http://schemas.microsoft.com/office/drawing/2014/main" id="{26D2078A-E154-4D65-AAAD-6C72641BA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851D2-5E60-478C-8E43-B334D866FC3B}" type="datetimeFigureOut">
              <a:rPr lang="it-IT" smtClean="0"/>
              <a:t>28/06/17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="" xmlns:a16="http://schemas.microsoft.com/office/drawing/2014/main" id="{5EEE61A9-CB62-4CF4-ADC0-22C4BECCC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="" xmlns:a16="http://schemas.microsoft.com/office/drawing/2014/main" id="{C9B3D558-F466-4697-9F7C-74F5E79FF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A3A9B-603D-416F-B133-90B2ADB5B999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6425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="" xmlns:a16="http://schemas.microsoft.com/office/drawing/2014/main" id="{EAD6A7B2-747C-4280-B716-A10EA69A7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="" xmlns:a16="http://schemas.microsoft.com/office/drawing/2014/main" id="{55C6BDA3-682F-4D4B-AD5D-3FCDFCF71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851D2-5E60-478C-8E43-B334D866FC3B}" type="datetimeFigureOut">
              <a:rPr lang="it-IT" smtClean="0"/>
              <a:t>28/06/17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="" xmlns:a16="http://schemas.microsoft.com/office/drawing/2014/main" id="{AC1FD4F8-77B5-479E-B704-4B13CF4B5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="" xmlns:a16="http://schemas.microsoft.com/office/drawing/2014/main" id="{C2571F22-E45D-430E-B7F6-CAD3425D1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A3A9B-603D-416F-B133-90B2ADB5B999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811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="" xmlns:a16="http://schemas.microsoft.com/office/drawing/2014/main" id="{45911753-F4AF-4165-BF80-C0B3E1A5E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851D2-5E60-478C-8E43-B334D866FC3B}" type="datetimeFigureOut">
              <a:rPr lang="it-IT" smtClean="0"/>
              <a:t>28/06/17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="" xmlns:a16="http://schemas.microsoft.com/office/drawing/2014/main" id="{6CB69073-488E-4ACF-887E-9DC23FD5C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="" xmlns:a16="http://schemas.microsoft.com/office/drawing/2014/main" id="{44E31402-F640-4E94-BB40-7938E77B9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A3A9B-603D-416F-B133-90B2ADB5B999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4384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="" xmlns:a16="http://schemas.microsoft.com/office/drawing/2014/main" id="{F202A9DA-6606-4D65-A09A-59D5779CC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="" xmlns:a16="http://schemas.microsoft.com/office/drawing/2014/main" id="{40D9FF01-9989-4678-B309-C61668FC5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="" xmlns:a16="http://schemas.microsoft.com/office/drawing/2014/main" id="{DD086716-5B01-45C2-8006-C5E29DB0F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="" xmlns:a16="http://schemas.microsoft.com/office/drawing/2014/main" id="{FF528CF1-0A58-4407-937E-39B8E5648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851D2-5E60-478C-8E43-B334D866FC3B}" type="datetimeFigureOut">
              <a:rPr lang="it-IT" smtClean="0"/>
              <a:t>28/06/17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="" xmlns:a16="http://schemas.microsoft.com/office/drawing/2014/main" id="{1F5C953D-354F-42B7-AB4A-09BED4885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="" xmlns:a16="http://schemas.microsoft.com/office/drawing/2014/main" id="{92E37C57-14EE-4035-BCCF-79F72A41E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A3A9B-603D-416F-B133-90B2ADB5B999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9125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="" xmlns:a16="http://schemas.microsoft.com/office/drawing/2014/main" id="{E5E561FC-D9B1-4105-8290-7C7943A04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="" xmlns:a16="http://schemas.microsoft.com/office/drawing/2014/main" id="{95766A9C-81E2-4696-ADAF-2CB2E5170B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="" xmlns:a16="http://schemas.microsoft.com/office/drawing/2014/main" id="{8CBE6944-3885-4D2F-809D-4CDCD5D489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="" xmlns:a16="http://schemas.microsoft.com/office/drawing/2014/main" id="{121145DB-B332-46CB-90B0-E91FA6830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851D2-5E60-478C-8E43-B334D866FC3B}" type="datetimeFigureOut">
              <a:rPr lang="it-IT" smtClean="0"/>
              <a:t>28/06/17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="" xmlns:a16="http://schemas.microsoft.com/office/drawing/2014/main" id="{CC0AF780-F029-4D92-B787-5215C212E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="" xmlns:a16="http://schemas.microsoft.com/office/drawing/2014/main" id="{BCE0C485-7CC5-4A9D-8BAC-E6A3E5BFA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A3A9B-603D-416F-B133-90B2ADB5B999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1821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="" xmlns:a16="http://schemas.microsoft.com/office/drawing/2014/main" id="{0E8B61F9-CD70-4952-ABA5-EA6F9140E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="" xmlns:a16="http://schemas.microsoft.com/office/drawing/2014/main" id="{62BF075C-BD50-41EE-9B55-886BAC663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="" xmlns:a16="http://schemas.microsoft.com/office/drawing/2014/main" id="{96D2B7F3-0623-4885-B82F-24D1B6908C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D851D2-5E60-478C-8E43-B334D866FC3B}" type="datetimeFigureOut">
              <a:rPr lang="it-IT" smtClean="0"/>
              <a:t>28/06/17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="" xmlns:a16="http://schemas.microsoft.com/office/drawing/2014/main" id="{A2308DB4-41EF-4D31-9DD1-9AD7D570BC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="" xmlns:a16="http://schemas.microsoft.com/office/drawing/2014/main" id="{BCFE4E9C-5C0C-416A-BC86-A3E4137A1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CA3A9B-603D-416F-B133-90B2ADB5B999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3169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="" xmlns:a16="http://schemas.microsoft.com/office/drawing/2014/main" id="{36CCE4DB-6ADA-4B34-99C5-16CCDED602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Serie Storiche ed Economiche</a:t>
            </a:r>
            <a:br>
              <a:rPr lang="it-IT" dirty="0"/>
            </a:br>
            <a:r>
              <a:rPr lang="it-IT" dirty="0"/>
              <a:t>2016/2017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="" xmlns:a16="http://schemas.microsoft.com/office/drawing/2014/main" id="{68F522BA-9833-4C71-BABE-938A58E5FF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 smtClean="0"/>
          </a:p>
          <a:p>
            <a:r>
              <a:rPr lang="it-IT" dirty="0" smtClean="0"/>
              <a:t>GRUPPO 5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4092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="" xmlns:a16="http://schemas.microsoft.com/office/drawing/2014/main" id="{BD24137C-BB91-4E80-B5E0-4E057E82E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966"/>
            <a:ext cx="12192000" cy="646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1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="" xmlns:a16="http://schemas.microsoft.com/office/drawing/2014/main" id="{DCE593C4-4AFD-4B7B-A499-2D37A6269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666"/>
            <a:ext cx="12192000" cy="643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91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965200" y="558800"/>
            <a:ext cx="675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rgbClr val="FF0000"/>
                </a:solidFill>
              </a:rPr>
              <a:t>Valore aggiunto </a:t>
            </a:r>
            <a:r>
              <a:rPr lang="it-IT" dirty="0" smtClean="0"/>
              <a:t>    Y=</a:t>
            </a:r>
            <a:r>
              <a:rPr lang="it-IT" dirty="0" err="1" smtClean="0"/>
              <a:t>P</a:t>
            </a:r>
            <a:r>
              <a:rPr lang="it-IT" dirty="0" smtClean="0"/>
              <a:t>-Ci</a:t>
            </a:r>
            <a:endParaRPr lang="it-IT" dirty="0">
              <a:solidFill>
                <a:srgbClr val="FF0000"/>
              </a:solidFill>
            </a:endParaRPr>
          </a:p>
        </p:txBody>
      </p:sp>
      <p:cxnSp>
        <p:nvCxnSpPr>
          <p:cNvPr id="4" name="Connettore 2 3"/>
          <p:cNvCxnSpPr/>
          <p:nvPr/>
        </p:nvCxnSpPr>
        <p:spPr>
          <a:xfrm flipH="1">
            <a:off x="2933700" y="838200"/>
            <a:ext cx="101600" cy="50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2 5"/>
          <p:cNvCxnSpPr/>
          <p:nvPr/>
        </p:nvCxnSpPr>
        <p:spPr>
          <a:xfrm>
            <a:off x="3327400" y="838200"/>
            <a:ext cx="215900" cy="50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/>
          <p:cNvSpPr txBox="1"/>
          <p:nvPr/>
        </p:nvSpPr>
        <p:spPr>
          <a:xfrm>
            <a:off x="2425700" y="1320800"/>
            <a:ext cx="901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smtClean="0"/>
              <a:t>Produzione</a:t>
            </a:r>
            <a:endParaRPr lang="it-IT" sz="1200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3327400" y="1346200"/>
            <a:ext cx="869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smtClean="0"/>
              <a:t>Consumi intermedi</a:t>
            </a:r>
            <a:endParaRPr lang="it-IT" sz="1200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965200" y="2755204"/>
            <a:ext cx="4965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Produzione</a:t>
            </a:r>
            <a:r>
              <a:rPr lang="it-IT" dirty="0" smtClean="0"/>
              <a:t> </a:t>
            </a:r>
            <a:r>
              <a:rPr lang="it-IT" dirty="0" smtClean="0">
                <a:sym typeface="Wingdings"/>
              </a:rPr>
              <a:t> valutata ai prezzi base</a:t>
            </a:r>
          </a:p>
          <a:p>
            <a:endParaRPr lang="it-IT" dirty="0">
              <a:sym typeface="Wingdings"/>
            </a:endParaRPr>
          </a:p>
          <a:p>
            <a:r>
              <a:rPr lang="it-IT" b="1" dirty="0" smtClean="0">
                <a:sym typeface="Wingdings"/>
              </a:rPr>
              <a:t>Costi</a:t>
            </a:r>
            <a:r>
              <a:rPr lang="it-IT" dirty="0" smtClean="0">
                <a:sym typeface="Wingdings"/>
              </a:rPr>
              <a:t> </a:t>
            </a:r>
            <a:r>
              <a:rPr lang="it-IT" b="1" dirty="0" smtClean="0">
                <a:sym typeface="Wingdings"/>
              </a:rPr>
              <a:t>intermedi</a:t>
            </a:r>
            <a:r>
              <a:rPr lang="it-IT" dirty="0" smtClean="0">
                <a:sym typeface="Wingdings"/>
              </a:rPr>
              <a:t>  valutati al prezzo d’acquisto</a:t>
            </a:r>
            <a:endParaRPr lang="it-IT" dirty="0"/>
          </a:p>
        </p:txBody>
      </p:sp>
      <p:sp>
        <p:nvSpPr>
          <p:cNvPr id="13" name="CasellaDiTesto 12"/>
          <p:cNvSpPr txBox="1"/>
          <p:nvPr/>
        </p:nvSpPr>
        <p:spPr>
          <a:xfrm>
            <a:off x="965200" y="4558267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i="1" u="sng" dirty="0" smtClean="0">
                <a:solidFill>
                  <a:schemeClr val="accent1"/>
                </a:solidFill>
              </a:rPr>
              <a:t>Concatenamento</a:t>
            </a:r>
            <a:endParaRPr lang="it-IT" sz="2400" b="1" i="1" u="sng" dirty="0">
              <a:solidFill>
                <a:schemeClr val="accent1"/>
              </a:solidFill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965200" y="5019932"/>
            <a:ext cx="241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Yt,t-1 </a:t>
            </a:r>
            <a:r>
              <a:rPr lang="is-IS" dirty="0"/>
              <a:t>=</a:t>
            </a:r>
            <a:r>
              <a:rPr lang="is-IS" dirty="0" smtClean="0"/>
              <a:t>Yt-1,t-1 </a:t>
            </a:r>
            <a:r>
              <a:rPr lang="is-IS" dirty="0"/>
              <a:t>*</a:t>
            </a:r>
            <a:r>
              <a:rPr lang="is-IS" dirty="0" smtClean="0"/>
              <a:t>It,2010</a:t>
            </a:r>
            <a:r>
              <a:rPr lang="is-IS" dirty="0"/>
              <a:t/>
            </a:r>
            <a:br>
              <a:rPr lang="is-IS" dirty="0"/>
            </a:br>
            <a:endParaRPr lang="is-IS" dirty="0" smtClean="0"/>
          </a:p>
          <a:p>
            <a:endParaRPr lang="it-IT" dirty="0"/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00" y="137753"/>
            <a:ext cx="4076700" cy="2143782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028" y="3216869"/>
            <a:ext cx="4260372" cy="2897053"/>
          </a:xfrm>
          <a:prstGeom prst="rect">
            <a:avLst/>
          </a:prstGeom>
        </p:spPr>
      </p:pic>
      <p:sp>
        <p:nvSpPr>
          <p:cNvPr id="19" name="CasellaDiTesto 18"/>
          <p:cNvSpPr txBox="1"/>
          <p:nvPr/>
        </p:nvSpPr>
        <p:spPr>
          <a:xfrm>
            <a:off x="6362700" y="6273800"/>
            <a:ext cx="4330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Un esempio </a:t>
            </a:r>
            <a:r>
              <a:rPr lang="it-IT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 confronto tra prezzi correnti e prezzi concatenati</a:t>
            </a:r>
            <a:endParaRPr lang="it-IT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01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0" y="0"/>
            <a:ext cx="9144000" cy="6858000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4508500" y="228600"/>
            <a:ext cx="373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smtClean="0"/>
              <a:t>Esempio di dati destagionalizzati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94000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="" xmlns:a16="http://schemas.microsoft.com/office/drawing/2014/main" id="{7C31659F-EE9E-4BAB-9917-A953BA8BE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382" y="872079"/>
            <a:ext cx="7732116" cy="492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86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="" xmlns:a16="http://schemas.microsoft.com/office/drawing/2014/main" id="{8E7C204E-BC22-4776-9564-38F7D6A50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24" y="520504"/>
            <a:ext cx="8384345" cy="564114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="" xmlns:a16="http://schemas.microsoft.com/office/drawing/2014/main" id="{9BC43835-110F-4C5D-91D9-2525CEFD65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93"/>
          <a:stretch/>
        </p:blipFill>
        <p:spPr>
          <a:xfrm>
            <a:off x="8918916" y="637606"/>
            <a:ext cx="3104271" cy="484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1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="" xmlns:a16="http://schemas.microsoft.com/office/drawing/2014/main" id="{71B9F989-66E5-4A64-82F1-406D533D6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25" y="345114"/>
            <a:ext cx="6837875" cy="6265039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499" y="293372"/>
            <a:ext cx="8757083" cy="6539228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1143000" y="22251"/>
            <a:ext cx="346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Prima della differenziazione</a:t>
            </a:r>
            <a:endParaRPr lang="it-IT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7581900" y="22251"/>
            <a:ext cx="332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Dopo la differenziazione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8166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="" xmlns:a16="http://schemas.microsoft.com/office/drawing/2014/main" id="{C2D134D2-1EAB-4564-9B1A-62EF9B27A9CB}"/>
              </a:ext>
            </a:extLst>
          </p:cNvPr>
          <p:cNvSpPr txBox="1"/>
          <p:nvPr/>
        </p:nvSpPr>
        <p:spPr>
          <a:xfrm>
            <a:off x="2729132" y="5472333"/>
            <a:ext cx="6485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840" y="101600"/>
            <a:ext cx="8170334" cy="596900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729132" y="6070600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/>
              <a:t>Y</a:t>
            </a:r>
            <a:r>
              <a:rPr lang="it-IT" baseline="-25000" dirty="0" err="1" smtClean="0"/>
              <a:t>t</a:t>
            </a:r>
            <a:r>
              <a:rPr lang="it-IT" dirty="0" smtClean="0"/>
              <a:t> = 71.47929</a:t>
            </a:r>
            <a:r>
              <a:rPr lang="it-IT" dirty="0"/>
              <a:t>*(1-0,41896</a:t>
            </a:r>
            <a:r>
              <a:rPr lang="it-IT" dirty="0" smtClean="0"/>
              <a:t>) </a:t>
            </a:r>
            <a:r>
              <a:rPr lang="it-IT" dirty="0"/>
              <a:t>+ </a:t>
            </a:r>
            <a:r>
              <a:rPr lang="it-IT" dirty="0" smtClean="0"/>
              <a:t>0,41896*</a:t>
            </a:r>
            <a:r>
              <a:rPr lang="it-IT" dirty="0" err="1" smtClean="0"/>
              <a:t>Y</a:t>
            </a:r>
            <a:r>
              <a:rPr lang="it-IT" baseline="-25000" dirty="0" err="1"/>
              <a:t>t</a:t>
            </a:r>
            <a:r>
              <a:rPr lang="it-IT" dirty="0" smtClean="0"/>
              <a:t> </a:t>
            </a:r>
            <a:r>
              <a:rPr lang="it-IT" dirty="0"/>
              <a:t>+ </a:t>
            </a:r>
            <a:r>
              <a:rPr lang="it-IT" dirty="0" smtClean="0">
                <a:sym typeface="Symbol" charset="2"/>
              </a:rPr>
              <a:t></a:t>
            </a:r>
            <a:r>
              <a:rPr lang="it-IT" baseline="-25000" dirty="0" smtClean="0">
                <a:sym typeface="Symbol" charset="2"/>
              </a:rPr>
              <a:t>t</a:t>
            </a:r>
            <a:r>
              <a:rPr lang="it-IT" dirty="0" smtClean="0"/>
              <a:t>.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6376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0"/>
            <a:ext cx="7772400" cy="642620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384300"/>
            <a:ext cx="6858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8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9600" dirty="0" smtClean="0"/>
              <a:t>Fine</a:t>
            </a:r>
            <a:endParaRPr lang="it-IT" sz="96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i="1" dirty="0" smtClean="0"/>
              <a:t>Sara </a:t>
            </a:r>
            <a:r>
              <a:rPr lang="it-IT" i="1" dirty="0" err="1" smtClean="0"/>
              <a:t>Coslovich</a:t>
            </a:r>
            <a:r>
              <a:rPr lang="it-IT" i="1" dirty="0" smtClean="0"/>
              <a:t>          Tommaso Cavalieri</a:t>
            </a:r>
          </a:p>
          <a:p>
            <a:r>
              <a:rPr lang="it-IT" i="1" dirty="0" smtClean="0"/>
              <a:t>Alessia </a:t>
            </a:r>
            <a:r>
              <a:rPr lang="it-IT" i="1" dirty="0" err="1" smtClean="0"/>
              <a:t>Tugliach</a:t>
            </a:r>
            <a:r>
              <a:rPr lang="it-IT" i="1" dirty="0" smtClean="0"/>
              <a:t>          Luigi </a:t>
            </a:r>
            <a:r>
              <a:rPr lang="it-IT" i="1" dirty="0" err="1" smtClean="0"/>
              <a:t>Amendolagine</a:t>
            </a:r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574505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="" xmlns:a16="http://schemas.microsoft.com/office/drawing/2014/main" id="{DAB65230-1653-45A5-BACE-95613832E024}"/>
              </a:ext>
            </a:extLst>
          </p:cNvPr>
          <p:cNvSpPr/>
          <p:nvPr/>
        </p:nvSpPr>
        <p:spPr>
          <a:xfrm>
            <a:off x="3988904" y="1828799"/>
            <a:ext cx="3710608" cy="66260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Analisi preliminari</a:t>
            </a:r>
            <a:endParaRPr lang="it-IT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" name="Connettore 2 4">
            <a:extLst>
              <a:ext uri="{FF2B5EF4-FFF2-40B4-BE49-F238E27FC236}">
                <a16:creationId xmlns="" xmlns:a16="http://schemas.microsoft.com/office/drawing/2014/main" id="{2ABF9B11-472D-42F6-9C0D-E8C53A03642C}"/>
              </a:ext>
            </a:extLst>
          </p:cNvPr>
          <p:cNvCxnSpPr/>
          <p:nvPr/>
        </p:nvCxnSpPr>
        <p:spPr>
          <a:xfrm>
            <a:off x="5777946" y="2610678"/>
            <a:ext cx="0" cy="410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="" xmlns:a16="http://schemas.microsoft.com/office/drawing/2014/main" id="{E166C487-0045-45D3-8EBF-6DC06CE39B2A}"/>
              </a:ext>
            </a:extLst>
          </p:cNvPr>
          <p:cNvSpPr/>
          <p:nvPr/>
        </p:nvSpPr>
        <p:spPr>
          <a:xfrm>
            <a:off x="3988904" y="3193773"/>
            <a:ext cx="3710608" cy="7818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400" dirty="0"/>
              <a:t>Identificazione del modello ARIMA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="" xmlns:a16="http://schemas.microsoft.com/office/drawing/2014/main" id="{7C55CC77-F70B-4ACB-893A-F34FA566F46C}"/>
              </a:ext>
            </a:extLst>
          </p:cNvPr>
          <p:cNvCxnSpPr/>
          <p:nvPr/>
        </p:nvCxnSpPr>
        <p:spPr>
          <a:xfrm>
            <a:off x="5777946" y="4068417"/>
            <a:ext cx="0" cy="371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="" xmlns:a16="http://schemas.microsoft.com/office/drawing/2014/main" id="{E18F72A3-D509-406C-BDB9-0AA944B27137}"/>
              </a:ext>
            </a:extLst>
          </p:cNvPr>
          <p:cNvSpPr/>
          <p:nvPr/>
        </p:nvSpPr>
        <p:spPr>
          <a:xfrm>
            <a:off x="3988904" y="4625008"/>
            <a:ext cx="3710608" cy="55659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400" dirty="0"/>
              <a:t>Stima parametri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="" xmlns:a16="http://schemas.microsoft.com/office/drawing/2014/main" id="{B2D1DB4E-EBF3-4068-92AA-5141043C1906}"/>
              </a:ext>
            </a:extLst>
          </p:cNvPr>
          <p:cNvCxnSpPr/>
          <p:nvPr/>
        </p:nvCxnSpPr>
        <p:spPr>
          <a:xfrm>
            <a:off x="5777946" y="5300870"/>
            <a:ext cx="0" cy="410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ttangolo 11">
            <a:extLst>
              <a:ext uri="{FF2B5EF4-FFF2-40B4-BE49-F238E27FC236}">
                <a16:creationId xmlns="" xmlns:a16="http://schemas.microsoft.com/office/drawing/2014/main" id="{FAE2790F-097E-48AD-BEF5-7EAA09E201C1}"/>
              </a:ext>
            </a:extLst>
          </p:cNvPr>
          <p:cNvSpPr/>
          <p:nvPr/>
        </p:nvSpPr>
        <p:spPr>
          <a:xfrm>
            <a:off x="3988904" y="5830958"/>
            <a:ext cx="3710608" cy="7421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400" dirty="0"/>
              <a:t>Controllo diagnostico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="" xmlns:a16="http://schemas.microsoft.com/office/drawing/2014/main" id="{4AB075D8-1472-4911-BCE9-40080E26581B}"/>
              </a:ext>
            </a:extLst>
          </p:cNvPr>
          <p:cNvSpPr txBox="1"/>
          <p:nvPr/>
        </p:nvSpPr>
        <p:spPr>
          <a:xfrm>
            <a:off x="3829878" y="757100"/>
            <a:ext cx="429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Procedura Box e Jenkins</a:t>
            </a:r>
          </a:p>
        </p:txBody>
      </p:sp>
    </p:spTree>
    <p:extLst>
      <p:ext uri="{BB962C8B-B14F-4D97-AF65-F5344CB8AC3E}">
        <p14:creationId xmlns:p14="http://schemas.microsoft.com/office/powerpoint/2010/main" val="268290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="" xmlns:a16="http://schemas.microsoft.com/office/drawing/2014/main" id="{592979CC-10D3-4A02-9A32-7E5C0352B15A}"/>
              </a:ext>
            </a:extLst>
          </p:cNvPr>
          <p:cNvSpPr txBox="1"/>
          <p:nvPr/>
        </p:nvSpPr>
        <p:spPr>
          <a:xfrm>
            <a:off x="874643" y="636106"/>
            <a:ext cx="1013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Processo MA(Q)</a:t>
            </a:r>
            <a:r>
              <a:rPr lang="it-IT" dirty="0"/>
              <a:t> : ACF è diversa da zero per k &lt;= q e si annulla per k &gt;= q+1</a:t>
            </a:r>
          </a:p>
          <a:p>
            <a:r>
              <a:rPr lang="it-IT" dirty="0"/>
              <a:t>                                PACF tende a zero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="" xmlns:a16="http://schemas.microsoft.com/office/drawing/2014/main" id="{0B8585BA-D6AF-4985-A17D-56C82FCCB67A}"/>
              </a:ext>
            </a:extLst>
          </p:cNvPr>
          <p:cNvSpPr txBox="1"/>
          <p:nvPr/>
        </p:nvSpPr>
        <p:spPr>
          <a:xfrm>
            <a:off x="874643" y="1934818"/>
            <a:ext cx="7262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Processo AR(p) </a:t>
            </a:r>
            <a:r>
              <a:rPr lang="it-IT" dirty="0"/>
              <a:t>: ACF tende a zero </a:t>
            </a:r>
          </a:p>
          <a:p>
            <a:r>
              <a:rPr lang="it-IT" dirty="0"/>
              <a:t>                              PACF è diversa da zero per k &lt;= q e si annulla per k &gt;= q+1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="" xmlns:a16="http://schemas.microsoft.com/office/drawing/2014/main" id="{0A3212B6-F725-4E0B-823F-B3014F0B0002}"/>
              </a:ext>
            </a:extLst>
          </p:cNvPr>
          <p:cNvSpPr txBox="1"/>
          <p:nvPr/>
        </p:nvSpPr>
        <p:spPr>
          <a:xfrm>
            <a:off x="874643" y="3233530"/>
            <a:ext cx="1036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Quando non c’è chiaro segno di trovarsi nelle due condizioni precedenti è probabilmente più appropriato un modello </a:t>
            </a:r>
            <a:r>
              <a:rPr lang="it-IT" dirty="0">
                <a:solidFill>
                  <a:srgbClr val="FF0000"/>
                </a:solidFill>
              </a:rPr>
              <a:t>ARMA</a:t>
            </a:r>
            <a:r>
              <a:rPr lang="it-IT" dirty="0"/>
              <a:t> , un modello misto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874643" y="4442238"/>
            <a:ext cx="11075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rgbClr val="FF0000"/>
                </a:solidFill>
              </a:rPr>
              <a:t>Processo ARMA(</a:t>
            </a:r>
            <a:r>
              <a:rPr lang="it-IT" dirty="0" err="1" smtClean="0">
                <a:solidFill>
                  <a:srgbClr val="FF0000"/>
                </a:solidFill>
              </a:rPr>
              <a:t>p,q</a:t>
            </a:r>
            <a:r>
              <a:rPr lang="it-IT" dirty="0" smtClean="0">
                <a:solidFill>
                  <a:srgbClr val="FF0000"/>
                </a:solidFill>
              </a:rPr>
              <a:t>) </a:t>
            </a:r>
            <a:r>
              <a:rPr lang="it-IT" dirty="0" smtClean="0"/>
              <a:t>: ACF tende a zero più o meno velocemente a seconda dei valori dei parametri (come in una AR) </a:t>
            </a:r>
          </a:p>
          <a:p>
            <a:r>
              <a:rPr lang="it-IT" dirty="0" smtClean="0">
                <a:solidFill>
                  <a:srgbClr val="FF0000"/>
                </a:solidFill>
              </a:rPr>
              <a:t>                                       </a:t>
            </a:r>
            <a:r>
              <a:rPr lang="it-IT" dirty="0" smtClean="0"/>
              <a:t>PACF tende a zero come per un modello MA</a:t>
            </a:r>
            <a:endParaRPr lang="it-IT" dirty="0">
              <a:solidFill>
                <a:srgbClr val="FF0000"/>
              </a:solidFill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874643" y="5369289"/>
            <a:ext cx="10972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rgbClr val="FF0000"/>
                </a:solidFill>
              </a:rPr>
              <a:t>Processo ARIMA(</a:t>
            </a:r>
            <a:r>
              <a:rPr lang="it-IT" dirty="0" err="1" smtClean="0">
                <a:solidFill>
                  <a:srgbClr val="FF0000"/>
                </a:solidFill>
              </a:rPr>
              <a:t>p,d,q</a:t>
            </a:r>
            <a:r>
              <a:rPr lang="it-IT" dirty="0" smtClean="0">
                <a:solidFill>
                  <a:srgbClr val="FF0000"/>
                </a:solidFill>
              </a:rPr>
              <a:t>) </a:t>
            </a:r>
            <a:r>
              <a:rPr lang="it-IT" dirty="0" smtClean="0"/>
              <a:t>: estensione dei processi ARMA che considera i processi non stazionari omogenei</a:t>
            </a:r>
          </a:p>
          <a:p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/>
              <a:t> </a:t>
            </a:r>
            <a:r>
              <a:rPr lang="it-IT" dirty="0" smtClean="0"/>
              <a:t>                                          di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dirty="0"/>
              <a:t>grado d che possono essere resi stazionari tramite opportune trasformazioni</a:t>
            </a:r>
            <a:endParaRPr lang="it-IT" dirty="0">
              <a:solidFill>
                <a:srgbClr val="FF0000"/>
              </a:solidFill>
            </a:endParaRPr>
          </a:p>
          <a:p>
            <a:endParaRPr lang="it-IT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14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="" xmlns:a16="http://schemas.microsoft.com/office/drawing/2014/main" id="{DED81E62-45B9-447A-9AFB-6D2BF1B6E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7" y="503233"/>
            <a:ext cx="8843073" cy="589512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="" xmlns:a16="http://schemas.microsoft.com/office/drawing/2014/main" id="{D471129D-073B-4AE0-AC95-B57F21E855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32"/>
          <a:stretch/>
        </p:blipFill>
        <p:spPr>
          <a:xfrm>
            <a:off x="9369083" y="1359346"/>
            <a:ext cx="2623576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3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="" xmlns:a16="http://schemas.microsoft.com/office/drawing/2014/main" id="{E134368C-317B-44F4-BAD6-073078AA8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07" y="1361786"/>
            <a:ext cx="6822830" cy="475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84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="" xmlns:a16="http://schemas.microsoft.com/office/drawing/2014/main" id="{0F35F3AF-3163-404F-9575-47278BB0B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569" y="965567"/>
            <a:ext cx="6372665" cy="536226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="" xmlns:a16="http://schemas.microsoft.com/office/drawing/2014/main" id="{FE9383C4-F777-4C69-B82F-61F6BCB4EE66}"/>
              </a:ext>
            </a:extLst>
          </p:cNvPr>
          <p:cNvSpPr txBox="1"/>
          <p:nvPr/>
        </p:nvSpPr>
        <p:spPr>
          <a:xfrm>
            <a:off x="3657601" y="5964702"/>
            <a:ext cx="5289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Y</a:t>
            </a:r>
            <a:r>
              <a:rPr lang="it-IT" sz="1400" dirty="0" err="1"/>
              <a:t>t</a:t>
            </a:r>
            <a:r>
              <a:rPr lang="it-IT" sz="1400" dirty="0"/>
              <a:t> </a:t>
            </a:r>
            <a:r>
              <a:rPr lang="it-IT" sz="1600" dirty="0"/>
              <a:t>=0,597465 Y</a:t>
            </a:r>
            <a:r>
              <a:rPr lang="it-IT" sz="1200" dirty="0"/>
              <a:t>t-1 </a:t>
            </a:r>
            <a:r>
              <a:rPr lang="it-IT" sz="1400" dirty="0"/>
              <a:t>+ </a:t>
            </a:r>
            <a:r>
              <a:rPr lang="it-IT" sz="2400" dirty="0" err="1"/>
              <a:t>ε</a:t>
            </a:r>
            <a:r>
              <a:rPr lang="it-IT" sz="1400" dirty="0" err="1"/>
              <a:t>t</a:t>
            </a:r>
            <a:r>
              <a:rPr lang="it-IT" sz="1400" dirty="0"/>
              <a:t> </a:t>
            </a:r>
            <a:r>
              <a:rPr lang="it-IT" sz="1600" dirty="0"/>
              <a:t>+0,423962</a:t>
            </a:r>
            <a:r>
              <a:rPr lang="it-IT" sz="2400" dirty="0"/>
              <a:t>ε</a:t>
            </a:r>
            <a:r>
              <a:rPr lang="it-IT" sz="1400" dirty="0"/>
              <a:t>t-1</a:t>
            </a:r>
            <a:r>
              <a:rPr lang="it-IT" sz="1600" dirty="0"/>
              <a:t>  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6492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="" xmlns:a16="http://schemas.microsoft.com/office/drawing/2014/main" id="{56B6D54B-F151-4740-BF29-F8BD1DFA4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08" y="626168"/>
            <a:ext cx="6225792" cy="280283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="" xmlns:a16="http://schemas.microsoft.com/office/drawing/2014/main" id="{5DF3022F-2D6E-4FDA-8D4E-8A84AF9B1E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290" y="1083390"/>
            <a:ext cx="4515806" cy="4441110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710" y="3200400"/>
            <a:ext cx="6858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3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="" xmlns:a16="http://schemas.microsoft.com/office/drawing/2014/main" id="{C39F9B8E-E8E1-4122-B52E-D4E698E0B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848" y="0"/>
            <a:ext cx="94623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3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="" xmlns:a16="http://schemas.microsoft.com/office/drawing/2014/main" id="{56193328-CE28-4926-9604-30DEC5D8A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857" y="0"/>
            <a:ext cx="9180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4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997</TotalTime>
  <Words>228</Words>
  <Application>Microsoft Macintosh PowerPoint</Application>
  <PresentationFormat>Widescreen</PresentationFormat>
  <Paragraphs>35</Paragraphs>
  <Slides>19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Symbol</vt:lpstr>
      <vt:lpstr>Times New Roman</vt:lpstr>
      <vt:lpstr>Wingdings</vt:lpstr>
      <vt:lpstr>Tema di Office</vt:lpstr>
      <vt:lpstr>Serie Storiche ed Economiche 2016/2017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Fine</vt:lpstr>
    </vt:vector>
  </TitlesOfParts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Serie Storiche ed Economiche 2016/2017</dc:title>
  <dc:creator>Sara Coslovich</dc:creator>
  <cp:lastModifiedBy>Utente di Microsoft Office</cp:lastModifiedBy>
  <cp:revision>25</cp:revision>
  <dcterms:created xsi:type="dcterms:W3CDTF">2017-06-20T13:40:49Z</dcterms:created>
  <dcterms:modified xsi:type="dcterms:W3CDTF">2017-06-28T05:57:19Z</dcterms:modified>
</cp:coreProperties>
</file>